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689" r:id="rId3"/>
    <p:sldId id="686" r:id="rId4"/>
    <p:sldId id="763" r:id="rId5"/>
    <p:sldId id="764" r:id="rId6"/>
    <p:sldId id="769" r:id="rId7"/>
    <p:sldId id="765" r:id="rId8"/>
    <p:sldId id="766" r:id="rId9"/>
    <p:sldId id="770" r:id="rId10"/>
    <p:sldId id="771" r:id="rId11"/>
    <p:sldId id="772" r:id="rId12"/>
    <p:sldId id="773" r:id="rId13"/>
    <p:sldId id="774" r:id="rId14"/>
    <p:sldId id="775" r:id="rId15"/>
    <p:sldId id="776" r:id="rId16"/>
    <p:sldId id="777" r:id="rId17"/>
    <p:sldId id="768" r:id="rId18"/>
    <p:sldId id="778" r:id="rId19"/>
    <p:sldId id="779" r:id="rId20"/>
    <p:sldId id="780" r:id="rId21"/>
    <p:sldId id="781" r:id="rId22"/>
    <p:sldId id="782" r:id="rId23"/>
    <p:sldId id="783" r:id="rId24"/>
    <p:sldId id="784" r:id="rId25"/>
    <p:sldId id="787" r:id="rId26"/>
    <p:sldId id="788" r:id="rId27"/>
    <p:sldId id="789" r:id="rId28"/>
    <p:sldId id="785" r:id="rId29"/>
    <p:sldId id="786" r:id="rId30"/>
    <p:sldId id="796" r:id="rId31"/>
    <p:sldId id="753" r:id="rId32"/>
    <p:sldId id="691" r:id="rId33"/>
    <p:sldId id="752" r:id="rId34"/>
    <p:sldId id="794" r:id="rId35"/>
    <p:sldId id="793" r:id="rId36"/>
    <p:sldId id="795" r:id="rId37"/>
    <p:sldId id="714" r:id="rId38"/>
    <p:sldId id="716" r:id="rId39"/>
    <p:sldId id="75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p:scale>
          <a:sx n="50" d="100"/>
          <a:sy n="50" d="100"/>
        </p:scale>
        <p:origin x="1550" y="5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354308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39</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115262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220092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11/1/2022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11/1/2022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11/1/2022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xml"/><Relationship Id="rId7" Type="http://schemas.openxmlformats.org/officeDocument/2006/relationships/image" Target="../media/image21.jpg"/><Relationship Id="rId12" Type="http://schemas.openxmlformats.org/officeDocument/2006/relationships/image" Target="../media/image2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1.xml"/><Relationship Id="rId11" Type="http://schemas.openxmlformats.org/officeDocument/2006/relationships/image" Target="../media/image28.png"/><Relationship Id="rId5" Type="http://schemas.openxmlformats.org/officeDocument/2006/relationships/slideLayout" Target="../slideLayouts/slideLayout6.xml"/><Relationship Id="rId10" Type="http://schemas.openxmlformats.org/officeDocument/2006/relationships/image" Target="../media/image27.png"/><Relationship Id="rId4" Type="http://schemas.openxmlformats.org/officeDocument/2006/relationships/tags" Target="../tags/tag5.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beucler/2022_ML_E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moodle.unil.ch/mod/url/view.php?id=131133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4.sv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25-35: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35-45: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1" y="1122363"/>
            <a:ext cx="12280605" cy="1631470"/>
          </a:xfrm>
        </p:spPr>
        <p:txBody>
          <a:bodyPr>
            <a:normAutofit fontScale="90000"/>
          </a:bodyPr>
          <a:lstStyle/>
          <a:p>
            <a:r>
              <a:rPr lang="en-US" dirty="0"/>
              <a:t>Forking the Course’s Repository</a:t>
            </a:r>
            <a:br>
              <a:rPr lang="en-US" dirty="0"/>
            </a:br>
            <a:r>
              <a:rPr lang="en-US" dirty="0"/>
              <a:t>and Pushing your Exercises to GitHub</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2753833"/>
            <a:ext cx="12192000" cy="4104167"/>
          </a:xfrm>
        </p:spPr>
        <p:txBody>
          <a:bodyPr>
            <a:normAutofit fontScale="92500" lnSpcReduction="10000"/>
          </a:bodyPr>
          <a:lstStyle/>
          <a:p>
            <a:pPr marL="457200" indent="-457200">
              <a:buAutoNum type="arabicParenR"/>
            </a:pPr>
            <a:r>
              <a:rPr lang="en-US" dirty="0"/>
              <a:t>Fork the course’s GitHub Repository by clicking the following link: </a:t>
            </a:r>
            <a:r>
              <a:rPr lang="en-US" dirty="0">
                <a:hlinkClick r:id="rId3"/>
              </a:rPr>
              <a:t>https://github.com/tbeucler/2022_ML_EES</a:t>
            </a:r>
            <a:r>
              <a:rPr lang="en-US" dirty="0"/>
              <a:t> before clicking the fork button on the top-right of the screen, as shown in the picture below:</a:t>
            </a:r>
          </a:p>
          <a:p>
            <a:endParaRPr lang="en-US" dirty="0"/>
          </a:p>
          <a:p>
            <a:endParaRPr lang="en-US" dirty="0"/>
          </a:p>
          <a:p>
            <a:r>
              <a:rPr lang="en-US" dirty="0"/>
              <a:t>2) Using Moodle, open the “</a:t>
            </a:r>
            <a:r>
              <a:rPr lang="en-US" b="0" i="0" u="none" strike="noStrike" dirty="0">
                <a:solidFill>
                  <a:srgbClr val="1D2125"/>
                </a:solidFill>
                <a:effectLst/>
                <a:latin typeface="-apple-system"/>
                <a:hlinkClick r:id="rId4"/>
              </a:rPr>
              <a:t>Week_1_Lab_NotebookURL</a:t>
            </a:r>
            <a:r>
              <a:rPr lang="en-US" dirty="0"/>
              <a:t>”  link</a:t>
            </a:r>
          </a:p>
          <a:p>
            <a:r>
              <a:rPr lang="en-US" dirty="0"/>
              <a:t>3) Navigate to the first notebook: “S1_1_Classification” and make a few modifications</a:t>
            </a:r>
          </a:p>
          <a:p>
            <a:r>
              <a:rPr lang="en-US" dirty="0"/>
              <a:t>4) Navigate to the top-left “File” menu, then click “Save a Copy on GitHub”</a:t>
            </a:r>
          </a:p>
          <a:p>
            <a:r>
              <a:rPr lang="en-US" dirty="0"/>
              <a:t>5) Save the notebook to your </a:t>
            </a:r>
            <a:r>
              <a:rPr lang="en-US" b="1" dirty="0"/>
              <a:t>own</a:t>
            </a:r>
            <a:r>
              <a:rPr lang="en-US" dirty="0"/>
              <a:t> fork of the repo, with the name Exercises/S1_1_Classification, and write a meaningful commit message, e.g., “Completed exercise 1”</a:t>
            </a:r>
          </a:p>
          <a:p>
            <a:r>
              <a:rPr lang="en-US" dirty="0"/>
              <a:t>6) Navigate to your own GitHub profile, open the forked repo, &amp; you should see your modifications</a:t>
            </a:r>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279EAA14-44C1-4569-8DEC-F9E066BF5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823" y="3623101"/>
            <a:ext cx="4848353" cy="754911"/>
          </a:xfrm>
          <a:prstGeom prst="rect">
            <a:avLst/>
          </a:prstGeom>
        </p:spPr>
      </p:pic>
    </p:spTree>
    <p:extLst>
      <p:ext uri="{BB962C8B-B14F-4D97-AF65-F5344CB8AC3E}">
        <p14:creationId xmlns:p14="http://schemas.microsoft.com/office/powerpoint/2010/main" val="3835099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 over decision tree?</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24</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15-25: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fontScale="90000"/>
          </a:bodyPr>
          <a:lstStyle/>
          <a:p>
            <a:r>
              <a:rPr lang="en-US" dirty="0"/>
              <a:t>Min 45-60: </a:t>
            </a:r>
            <a:br>
              <a:rPr lang="en-US" dirty="0"/>
            </a:br>
            <a:r>
              <a:rPr lang="en-US" dirty="0"/>
              <a:t>Moodle Quiz (5 questions, 15 min)</a:t>
            </a:r>
            <a:br>
              <a:rPr lang="en-US" dirty="0"/>
            </a:br>
            <a:r>
              <a:rPr lang="en-US" dirty="0"/>
              <a:t>⚠️ The quiz has 2 pages ⚠️</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602038"/>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75-110: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1ECD-36D9-4E6F-AF20-B1C1F19D224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D7D9B2E6-0B2F-4E5F-9218-369AC3FFB9CB}"/>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6" name="TextBox 5">
            <a:extLst>
              <a:ext uri="{FF2B5EF4-FFF2-40B4-BE49-F238E27FC236}">
                <a16:creationId xmlns:a16="http://schemas.microsoft.com/office/drawing/2014/main" id="{7791E34D-5477-42E6-8790-7BE52A54EA85}"/>
              </a:ext>
            </a:extLst>
          </p:cNvPr>
          <p:cNvSpPr txBox="1"/>
          <p:nvPr/>
        </p:nvSpPr>
        <p:spPr>
          <a:xfrm>
            <a:off x="2" y="2029716"/>
            <a:ext cx="12191998" cy="4524315"/>
          </a:xfrm>
          <a:prstGeom prst="rect">
            <a:avLst/>
          </a:prstGeom>
          <a:noFill/>
        </p:spPr>
        <p:txBody>
          <a:bodyPr wrap="square">
            <a:spAutoFit/>
          </a:bodyPr>
          <a:lstStyle/>
          <a:p>
            <a:r>
              <a:rPr lang="en-US" dirty="0"/>
              <a:t>Is machine learning also commonly used to predict landslides, avalanches, rockslides, mudslides, floods and </a:t>
            </a:r>
            <a:r>
              <a:rPr lang="en-US" dirty="0" err="1"/>
              <a:t>tidlewaves</a:t>
            </a:r>
            <a:r>
              <a:rPr lang="en-US" dirty="0"/>
              <a:t> ? </a:t>
            </a:r>
          </a:p>
          <a:p>
            <a:r>
              <a:rPr lang="en-US" dirty="0"/>
              <a:t>Know that the susceptibility is mapped, how can we use it to prevent the wildfires ? </a:t>
            </a:r>
          </a:p>
          <a:p>
            <a:r>
              <a:rPr lang="en-US" dirty="0"/>
              <a:t>How does the amount of time spent implementing a ML algorithm for susceptibility mapping compare to time spent on traditional susceptibility mapping methods (</a:t>
            </a:r>
            <a:r>
              <a:rPr lang="en-US" dirty="0" err="1"/>
              <a:t>ie</a:t>
            </a:r>
            <a:r>
              <a:rPr lang="en-US" dirty="0"/>
              <a:t>. physically based models integrated into GIS)? </a:t>
            </a:r>
          </a:p>
          <a:p>
            <a:r>
              <a:rPr lang="en-US" dirty="0"/>
              <a:t>I didn't understand well the manipulation with the k-fold cross validation.</a:t>
            </a:r>
          </a:p>
          <a:p>
            <a:r>
              <a:rPr lang="en-US" dirty="0"/>
              <a:t>this study was done in a region in Italy- would it be easy to use it to predict susceptibility in other areas/has it been used in other areas of the world and how big of an area could it be used on at once?</a:t>
            </a:r>
          </a:p>
          <a:p>
            <a:r>
              <a:rPr lang="en-US" dirty="0"/>
              <a:t>can you explain question 4.2 please?</a:t>
            </a:r>
          </a:p>
          <a:p>
            <a:r>
              <a:rPr lang="en-US" dirty="0"/>
              <a:t>Could you have done a paper like this and come up with the same results without machine learning?</a:t>
            </a:r>
          </a:p>
          <a:p>
            <a:r>
              <a:rPr lang="en-US" dirty="0"/>
              <a:t>Did you test the model with spatial blocks of different sizes ? What is the result and why 15km by 15km.</a:t>
            </a:r>
          </a:p>
          <a:p>
            <a:r>
              <a:rPr lang="en-US" dirty="0"/>
              <a:t>Do you enjoy machine learning ?</a:t>
            </a:r>
          </a:p>
          <a:p>
            <a:r>
              <a:rPr lang="en-US" dirty="0"/>
              <a:t>How easily can this method be transformed into other natural hazards, like avalanches?</a:t>
            </a:r>
          </a:p>
          <a:p>
            <a:r>
              <a:rPr lang="en-US" dirty="0"/>
              <a:t>the comparison is interesting on the figure 4, but since the probability of fire should be way higher in the summer, shouldn't we adapt both graphs and express this greater risk?</a:t>
            </a:r>
          </a:p>
          <a:p>
            <a:r>
              <a:rPr lang="en-US" dirty="0"/>
              <a:t>What are the main questions related to the choice of the different model</a:t>
            </a:r>
          </a:p>
          <a:p>
            <a:r>
              <a:rPr lang="en-US" dirty="0"/>
              <a:t>Did this map was finally used by firefighters department in the studied region ?</a:t>
            </a:r>
          </a:p>
        </p:txBody>
      </p:sp>
    </p:spTree>
    <p:extLst>
      <p:ext uri="{BB962C8B-B14F-4D97-AF65-F5344CB8AC3E}">
        <p14:creationId xmlns:p14="http://schemas.microsoft.com/office/powerpoint/2010/main" val="2343090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1239-8286-4BC2-977F-54758E4A4A53}"/>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FB1AA8C-2175-4B72-A2BD-A5362A35D056}"/>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5" name="TextBox 4">
            <a:extLst>
              <a:ext uri="{FF2B5EF4-FFF2-40B4-BE49-F238E27FC236}">
                <a16:creationId xmlns:a16="http://schemas.microsoft.com/office/drawing/2014/main" id="{1C35E5F2-EAFA-4973-AEB0-73E9C572F7D8}"/>
              </a:ext>
            </a:extLst>
          </p:cNvPr>
          <p:cNvSpPr txBox="1"/>
          <p:nvPr/>
        </p:nvSpPr>
        <p:spPr>
          <a:xfrm>
            <a:off x="-2" y="3718679"/>
            <a:ext cx="12192000" cy="3139321"/>
          </a:xfrm>
          <a:prstGeom prst="rect">
            <a:avLst/>
          </a:prstGeom>
          <a:noFill/>
        </p:spPr>
        <p:txBody>
          <a:bodyPr wrap="square">
            <a:spAutoFit/>
          </a:bodyPr>
          <a:lstStyle/>
          <a:p>
            <a:r>
              <a:rPr lang="en-US" dirty="0"/>
              <a:t>Is this model also valid for others country or a new model has to be create again each time ?</a:t>
            </a:r>
          </a:p>
          <a:p>
            <a:r>
              <a:rPr lang="en-US" dirty="0"/>
              <a:t>Why was the data collected over a large time period , </a:t>
            </a:r>
            <a:r>
              <a:rPr lang="en-US" dirty="0" err="1"/>
              <a:t>i,e</a:t>
            </a:r>
            <a:r>
              <a:rPr lang="en-US" dirty="0"/>
              <a:t>., spanning a 21-year period (1997–2017). Would it have being better or worse to have less or more dataset temporally?</a:t>
            </a:r>
          </a:p>
          <a:p>
            <a:r>
              <a:rPr lang="en-US" dirty="0"/>
              <a:t>-</a:t>
            </a:r>
          </a:p>
          <a:p>
            <a:r>
              <a:rPr lang="en-US" dirty="0"/>
              <a:t>how wildfires evolved since 2017 and are they coherent with the maps?</a:t>
            </a:r>
          </a:p>
          <a:p>
            <a:r>
              <a:rPr lang="en-US" dirty="0"/>
              <a:t>No more time</a:t>
            </a:r>
          </a:p>
          <a:p>
            <a:r>
              <a:rPr lang="en-US" dirty="0"/>
              <a:t>Were these susceptibility maps effectively used by the Italian Fire fighters ? Did it show an important improvement in their fire fighting strategy?</a:t>
            </a:r>
          </a:p>
          <a:p>
            <a:r>
              <a:rPr lang="en-US" dirty="0"/>
              <a:t>Have you any post-2017 data to assess the evolution of wildfire management since then?</a:t>
            </a:r>
          </a:p>
          <a:p>
            <a:r>
              <a:rPr lang="en-US" dirty="0"/>
              <a:t>How do you decide on your parameters while making the susceptibility maps.</a:t>
            </a:r>
          </a:p>
          <a:p>
            <a:r>
              <a:rPr lang="en-US" dirty="0"/>
              <a:t>what's the advantage of using an increasing number of folds in the k-folds cross-validation in that study?</a:t>
            </a:r>
          </a:p>
        </p:txBody>
      </p:sp>
    </p:spTree>
    <p:extLst>
      <p:ext uri="{BB962C8B-B14F-4D97-AF65-F5344CB8AC3E}">
        <p14:creationId xmlns:p14="http://schemas.microsoft.com/office/powerpoint/2010/main" val="1650779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110-120: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39</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5</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7</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8</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3005</Words>
  <Application>Microsoft Office PowerPoint</Application>
  <PresentationFormat>Widescreen</PresentationFormat>
  <Paragraphs>322</Paragraphs>
  <Slides>39</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adobe-clean</vt:lpstr>
      <vt:lpstr>-apple-system</vt:lpstr>
      <vt:lpstr>Arial</vt:lpstr>
      <vt:lpstr>Calibri</vt:lpstr>
      <vt:lpstr>CMU Sans Serif</vt:lpstr>
      <vt:lpstr>MinionPro-It</vt:lpstr>
      <vt:lpstr>MinionPro-Regular</vt:lpstr>
      <vt:lpstr>UbuntuMono-Regular</vt:lpstr>
      <vt:lpstr>Office Theme</vt:lpstr>
      <vt:lpstr>Welcome back!</vt:lpstr>
      <vt:lpstr>Forking the Course’s Repository and Pushing your Exercises to GitHub</vt:lpstr>
      <vt:lpstr>Min 15-25: Support Vector Machines for Classification on Small Datasets</vt:lpstr>
      <vt:lpstr>What is a Support Vector Machine (SVM)?</vt:lpstr>
      <vt:lpstr>SVMs sorted by complexity/representation power</vt:lpstr>
      <vt:lpstr>Can you elaborate on kernels?</vt:lpstr>
      <vt:lpstr>SVMs sorted by complexity/representation power</vt:lpstr>
      <vt:lpstr>Which complexity to choose for env. applications?</vt:lpstr>
      <vt:lpstr>SVM Regression: Are wide margins a good thing of not?</vt:lpstr>
      <vt:lpstr>Min 25-35: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What are the steps to choose one ML method over another? how do we know whether a model will generalize well? </vt:lpstr>
      <vt:lpstr>Min 35-45: Random Forests &amp; Ensembles: The power of teamwork </vt:lpstr>
      <vt:lpstr>A random forest is an ensemble of decision trees</vt:lpstr>
      <vt:lpstr>Advantages of ensemble modeling Q) Why choose random forest over decision tree?</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45-60:  Moodle Quiz (5 questions, 15 min) ⚠️ The quiz has 2 pages ⚠️</vt:lpstr>
      <vt:lpstr>Min 60-75: Break</vt:lpstr>
      <vt:lpstr>Min 75-110: Susceptibility mapping of Environmental Hazards using ML</vt:lpstr>
      <vt:lpstr>According to past data, which  locations of the Liguria region are  most susceptible to wildfires?</vt:lpstr>
      <vt:lpstr>Questions</vt:lpstr>
      <vt:lpstr>Questions</vt:lpstr>
      <vt:lpstr>Min 110-120:  Review Moodle Quiz</vt:lpstr>
      <vt:lpstr> Start thinking about your final project and book a one-on-one meeting</vt:lpstr>
      <vt:lpstr>Question 3.3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263</cp:revision>
  <dcterms:created xsi:type="dcterms:W3CDTF">2022-02-23T18:29:24Z</dcterms:created>
  <dcterms:modified xsi:type="dcterms:W3CDTF">2022-11-03T13:15:39Z</dcterms:modified>
</cp:coreProperties>
</file>